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"/>
  </p:notesMasterIdLst>
  <p:sldIdLst>
    <p:sldId id="266" r:id="rId2"/>
    <p:sldId id="259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5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18DF17-B75C-4EC5-B769-02810C39BA46}" type="datetimeFigureOut">
              <a:rPr lang="ru-RU" smtClean="0"/>
              <a:pPr/>
              <a:t>04.02.2017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8A103D-4420-4E13-9F97-783EED744F4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8A103D-4420-4E13-9F97-783EED744F43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2/4/2017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2/4/2017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2/4/2017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2/4/2017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2/4/2017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2/4/2017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2/4/2017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2/4/2017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2/4/2017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2/4/2017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2/4/2017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2/4/2017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2030" y="533400"/>
            <a:ext cx="8229600" cy="18288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Полвека русской Поэзии (50-90 гг. </a:t>
            </a:r>
            <a:r>
              <a:rPr lang="en-US" dirty="0" smtClean="0"/>
              <a:t>XX </a:t>
            </a:r>
            <a:r>
              <a:rPr lang="ru-RU" dirty="0" smtClean="0"/>
              <a:t>ВЕКА)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38200" y="3331698"/>
            <a:ext cx="7391400" cy="3526302"/>
          </a:xfrm>
        </p:spPr>
        <p:txBody>
          <a:bodyPr>
            <a:noAutofit/>
          </a:bodyPr>
          <a:lstStyle/>
          <a:p>
            <a:r>
              <a:rPr lang="ru-RU" sz="3200" dirty="0" smtClean="0"/>
              <a:t>ПОЭТИЧЕСКИЕ ИСКАНИЯ.</a:t>
            </a:r>
          </a:p>
          <a:p>
            <a:r>
              <a:rPr lang="ru-RU" sz="3200" dirty="0" smtClean="0"/>
              <a:t> РАЗВИТИЕ ТРАДИЦИОННЫХ ТЕМ</a:t>
            </a:r>
          </a:p>
          <a:p>
            <a:r>
              <a:rPr lang="ru-RU" sz="3200" dirty="0" smtClean="0"/>
              <a:t> РУССКОЙ ПОЭЗИИ.</a:t>
            </a:r>
            <a:endParaRPr lang="ru-RU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Autofit/>
          </a:bodyPr>
          <a:lstStyle/>
          <a:p>
            <a:pPr algn="l"/>
            <a:r>
              <a:rPr lang="ru-RU" sz="3600" dirty="0" smtClean="0"/>
              <a:t>«Поэзия победителей»</a:t>
            </a:r>
            <a:br>
              <a:rPr lang="ru-RU" sz="3600" dirty="0" smtClean="0"/>
            </a:br>
            <a:r>
              <a:rPr lang="ru-RU" sz="2800" dirty="0" smtClean="0"/>
              <a:t>                                  Гениальное поколение</a:t>
            </a:r>
            <a:endParaRPr lang="ru-RU" sz="2800" dirty="0"/>
          </a:p>
        </p:txBody>
      </p:sp>
      <p:pic>
        <p:nvPicPr>
          <p:cNvPr id="4" name="Picture 4" descr="Винокуров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2400" y="1219200"/>
            <a:ext cx="22860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 descr="slutsky"/>
          <p:cNvPicPr>
            <a:picLocks noChangeAspect="1" noChangeArrowheads="1"/>
          </p:cNvPicPr>
          <p:nvPr/>
        </p:nvPicPr>
        <p:blipFill>
          <a:blip r:embed="rId3">
            <a:lum bright="18000" contrast="-6000"/>
            <a:grayscl/>
          </a:blip>
          <a:srcRect/>
          <a:stretch>
            <a:fillRect/>
          </a:stretch>
        </p:blipFill>
        <p:spPr bwMode="auto">
          <a:xfrm>
            <a:off x="2514600" y="1219200"/>
            <a:ext cx="21336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Самойлов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24400" y="1219200"/>
            <a:ext cx="21336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berggolc[1]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10400" y="1219200"/>
            <a:ext cx="19812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 descr="f165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2400" y="4191000"/>
            <a:ext cx="22860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2438400" y="4191000"/>
            <a:ext cx="66294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Нас не надо жалеть, ведь и мы никакого не      жалели. </a:t>
            </a:r>
          </a:p>
          <a:p>
            <a:r>
              <a:rPr lang="ru-RU" sz="2400" dirty="0" smtClean="0"/>
              <a:t>Мы пред нашим комбатом, как пред Господом Богом, чисты. </a:t>
            </a:r>
          </a:p>
          <a:p>
            <a:r>
              <a:rPr lang="ru-RU" sz="2400" dirty="0" smtClean="0"/>
              <a:t>На живых порыжели от крови и пота шинели, </a:t>
            </a:r>
          </a:p>
          <a:p>
            <a:r>
              <a:rPr lang="ru-RU" sz="2400" dirty="0" smtClean="0"/>
              <a:t>на могилах у мёртвых расцвели </a:t>
            </a:r>
            <a:r>
              <a:rPr lang="ru-RU" sz="2400" dirty="0" err="1" smtClean="0"/>
              <a:t>голубые</a:t>
            </a:r>
            <a:r>
              <a:rPr lang="ru-RU" sz="2400" dirty="0" smtClean="0"/>
              <a:t> цветы…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81001"/>
            <a:ext cx="7772400" cy="381000"/>
          </a:xfrm>
        </p:spPr>
        <p:txBody>
          <a:bodyPr>
            <a:noAutofit/>
          </a:bodyPr>
          <a:lstStyle/>
          <a:p>
            <a:r>
              <a:rPr lang="ru-RU" sz="2800" dirty="0" smtClean="0"/>
              <a:t>«Прозы кристальной крупицы…»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4800" y="1066800"/>
            <a:ext cx="8610600" cy="5410200"/>
          </a:xfrm>
        </p:spPr>
        <p:txBody>
          <a:bodyPr/>
          <a:lstStyle/>
          <a:p>
            <a:pPr algn="l">
              <a:spcBef>
                <a:spcPts val="0"/>
              </a:spcBef>
            </a:pPr>
            <a:r>
              <a:rPr lang="ru-RU" sz="2800" dirty="0" smtClean="0">
                <a:solidFill>
                  <a:schemeClr val="tx1"/>
                </a:solidFill>
              </a:rPr>
              <a:t>Я только раз видала рукопашный.</a:t>
            </a:r>
          </a:p>
          <a:p>
            <a:pPr algn="l">
              <a:spcBef>
                <a:spcPts val="0"/>
              </a:spcBef>
            </a:pPr>
            <a:r>
              <a:rPr lang="ru-RU" sz="2800" dirty="0" smtClean="0">
                <a:solidFill>
                  <a:schemeClr val="tx1"/>
                </a:solidFill>
              </a:rPr>
              <a:t>Раз наяву. И тысячу во сне.</a:t>
            </a:r>
          </a:p>
          <a:p>
            <a:pPr algn="l">
              <a:spcBef>
                <a:spcPts val="0"/>
              </a:spcBef>
            </a:pPr>
            <a:r>
              <a:rPr lang="ru-RU" sz="2800" dirty="0" smtClean="0">
                <a:solidFill>
                  <a:schemeClr val="tx1"/>
                </a:solidFill>
              </a:rPr>
              <a:t>Кто говорит, что на войне не страшно, </a:t>
            </a:r>
          </a:p>
          <a:p>
            <a:pPr algn="l">
              <a:spcBef>
                <a:spcPts val="0"/>
              </a:spcBef>
            </a:pPr>
            <a:r>
              <a:rPr lang="ru-RU" sz="2800" dirty="0" smtClean="0">
                <a:solidFill>
                  <a:schemeClr val="tx1"/>
                </a:solidFill>
              </a:rPr>
              <a:t>Тот ничего не знает о войне.</a:t>
            </a:r>
          </a:p>
          <a:p>
            <a:pPr>
              <a:spcBef>
                <a:spcPts val="0"/>
              </a:spcBef>
            </a:pPr>
            <a:r>
              <a:rPr lang="ru-RU" sz="2400" dirty="0" smtClean="0">
                <a:solidFill>
                  <a:schemeClr val="tx1"/>
                </a:solidFill>
              </a:rPr>
              <a:t>Ю. </a:t>
            </a:r>
            <a:r>
              <a:rPr lang="ru-RU" sz="2400" dirty="0" err="1" smtClean="0">
                <a:solidFill>
                  <a:schemeClr val="tx1"/>
                </a:solidFill>
              </a:rPr>
              <a:t>Друнина</a:t>
            </a:r>
            <a:endParaRPr lang="ru-RU" sz="2400" dirty="0" smtClean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</a:pPr>
            <a:endParaRPr lang="ru-RU" dirty="0" smtClean="0"/>
          </a:p>
          <a:p>
            <a:pPr algn="l"/>
            <a:endParaRPr lang="ru-RU" dirty="0" smtClean="0"/>
          </a:p>
          <a:p>
            <a:pPr algn="l"/>
            <a:endParaRPr lang="ru-RU" dirty="0" smtClean="0"/>
          </a:p>
          <a:p>
            <a:pPr algn="l">
              <a:spcBef>
                <a:spcPts val="0"/>
              </a:spcBef>
            </a:pPr>
            <a:r>
              <a:rPr lang="ru-RU" dirty="0" smtClean="0"/>
              <a:t>                                      </a:t>
            </a:r>
            <a:r>
              <a:rPr lang="ru-RU" sz="2800" dirty="0" smtClean="0">
                <a:solidFill>
                  <a:schemeClr val="tx1"/>
                </a:solidFill>
              </a:rPr>
              <a:t>…Его зарыли в шар земной,</a:t>
            </a:r>
          </a:p>
          <a:p>
            <a:pPr algn="l">
              <a:spcBef>
                <a:spcPts val="0"/>
              </a:spcBef>
            </a:pPr>
            <a:r>
              <a:rPr lang="ru-RU" sz="2800" dirty="0" smtClean="0">
                <a:solidFill>
                  <a:schemeClr val="tx1"/>
                </a:solidFill>
              </a:rPr>
              <a:t>                                           А был он лишь солдат...</a:t>
            </a:r>
          </a:p>
          <a:p>
            <a:pPr algn="l">
              <a:spcBef>
                <a:spcPts val="0"/>
              </a:spcBef>
            </a:pPr>
            <a:r>
              <a:rPr lang="ru-RU" sz="2400" dirty="0" smtClean="0">
                <a:solidFill>
                  <a:schemeClr val="tx1"/>
                </a:solidFill>
              </a:rPr>
              <a:t>                                                                                            С. Орлов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5" name="Picture 4" descr="Друнин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48400" y="1066800"/>
            <a:ext cx="249555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2" descr="200px-Gudzenko_Semen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3124200"/>
            <a:ext cx="2667000" cy="332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27432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«Громкая поэзия»</a:t>
            </a:r>
            <a:br>
              <a:rPr lang="ru-RU" dirty="0" smtClean="0"/>
            </a:br>
            <a:r>
              <a:rPr lang="ru-RU" dirty="0" smtClean="0"/>
              <a:t>                     </a:t>
            </a:r>
            <a:r>
              <a:rPr lang="ru-RU" sz="2900" dirty="0" smtClean="0"/>
              <a:t>…на штурм отчаянно полезли, </a:t>
            </a:r>
            <a:br>
              <a:rPr lang="ru-RU" sz="2900" dirty="0" smtClean="0"/>
            </a:br>
            <a:r>
              <a:rPr lang="ru-RU" sz="2900" dirty="0" smtClean="0"/>
              <a:t>вернув</a:t>
            </a:r>
            <a:br>
              <a:rPr lang="ru-RU" sz="2900" dirty="0" smtClean="0"/>
            </a:br>
            <a:r>
              <a:rPr lang="ru-RU" sz="2900" dirty="0" smtClean="0"/>
              <a:t>                                                          отобранный         при  обыске</a:t>
            </a:r>
            <a:br>
              <a:rPr lang="ru-RU" sz="2900" dirty="0" smtClean="0"/>
            </a:br>
            <a:r>
              <a:rPr lang="ru-RU" sz="2900" dirty="0" smtClean="0"/>
              <a:t>                             хрустальный башмачок</a:t>
            </a:r>
            <a:br>
              <a:rPr lang="ru-RU" sz="2900" dirty="0" smtClean="0"/>
            </a:br>
            <a:r>
              <a:rPr lang="ru-RU" sz="2900" dirty="0" smtClean="0"/>
              <a:t>                                                                       поэзии…</a:t>
            </a:r>
            <a:endParaRPr lang="ru-RU" sz="2900" dirty="0"/>
          </a:p>
        </p:txBody>
      </p:sp>
      <p:pic>
        <p:nvPicPr>
          <p:cNvPr id="6" name="Picture 4" descr="пам маяк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219200"/>
            <a:ext cx="2819400" cy="3276600"/>
          </a:xfrm>
          <a:prstGeom prst="rect">
            <a:avLst/>
          </a:prstGeom>
          <a:noFill/>
        </p:spPr>
      </p:pic>
      <p:pic>
        <p:nvPicPr>
          <p:cNvPr id="7" name="Picture 5" descr="поли"/>
          <p:cNvPicPr>
            <a:picLocks noChangeAspect="1" noChangeArrowheads="1"/>
          </p:cNvPicPr>
          <p:nvPr/>
        </p:nvPicPr>
        <p:blipFill>
          <a:blip r:embed="rId3"/>
          <a:srcRect b="9334"/>
          <a:stretch>
            <a:fillRect/>
          </a:stretch>
        </p:blipFill>
        <p:spPr bwMode="auto">
          <a:xfrm>
            <a:off x="3276600" y="3581400"/>
            <a:ext cx="5486400" cy="3276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ru-RU" dirty="0" smtClean="0"/>
              <a:t>Поэты-«шестидесятники»</a:t>
            </a:r>
            <a:endParaRPr lang="ru-RU" dirty="0"/>
          </a:p>
        </p:txBody>
      </p:sp>
      <p:pic>
        <p:nvPicPr>
          <p:cNvPr id="4" name="Picture 5" descr="поли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9091" r="12122"/>
          <a:stretch>
            <a:fillRect/>
          </a:stretch>
        </p:blipFill>
        <p:spPr bwMode="auto">
          <a:xfrm>
            <a:off x="381000" y="1143000"/>
            <a:ext cx="2743200" cy="3276600"/>
          </a:xfrm>
          <a:prstGeom prst="rect">
            <a:avLst/>
          </a:prstGeom>
          <a:noFill/>
        </p:spPr>
      </p:pic>
      <p:pic>
        <p:nvPicPr>
          <p:cNvPr id="5" name="Picture 6" descr="вознес и ахм в поли"/>
          <p:cNvPicPr>
            <a:picLocks noChangeAspect="1" noChangeArrowheads="1"/>
          </p:cNvPicPr>
          <p:nvPr/>
        </p:nvPicPr>
        <p:blipFill>
          <a:blip r:embed="rId3"/>
          <a:srcRect r="2203" b="10779"/>
          <a:stretch>
            <a:fillRect/>
          </a:stretch>
        </p:blipFill>
        <p:spPr bwMode="auto">
          <a:xfrm>
            <a:off x="3124200" y="1143000"/>
            <a:ext cx="3657600" cy="3276600"/>
          </a:xfrm>
          <a:prstGeom prst="rect">
            <a:avLst/>
          </a:prstGeom>
          <a:noFill/>
        </p:spPr>
      </p:pic>
      <p:pic>
        <p:nvPicPr>
          <p:cNvPr id="6" name="Picture 6" descr="роб2"/>
          <p:cNvPicPr>
            <a:picLocks noChangeAspect="1" noChangeArrowheads="1"/>
          </p:cNvPicPr>
          <p:nvPr/>
        </p:nvPicPr>
        <p:blipFill>
          <a:blip r:embed="rId4"/>
          <a:srcRect b="14238"/>
          <a:stretch>
            <a:fillRect/>
          </a:stretch>
        </p:blipFill>
        <p:spPr bwMode="auto">
          <a:xfrm>
            <a:off x="6781800" y="1143000"/>
            <a:ext cx="2133600" cy="32766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52400" y="4571999"/>
            <a:ext cx="883920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Поэт в России больше, чем поэт.                      Я не знаю, как остальные,</a:t>
            </a:r>
          </a:p>
          <a:p>
            <a:r>
              <a:rPr lang="ru-RU" sz="2000" dirty="0" smtClean="0"/>
              <a:t>В ней суждено поэтами рождаться                   Но я чувствую жесточайшую</a:t>
            </a:r>
          </a:p>
          <a:p>
            <a:r>
              <a:rPr lang="ru-RU" sz="2000" dirty="0" smtClean="0"/>
              <a:t>Лишь тем, в ком бродит дух гражданства,       Не по прошлому ностальгию – Кому уюта нет, покоя нет.                                   Ностальгию по настоящему…</a:t>
            </a:r>
          </a:p>
          <a:p>
            <a:r>
              <a:rPr lang="ru-RU" sz="2000" dirty="0" smtClean="0"/>
              <a:t>                                  Е. Евтушенко                                                  А. Вознесенский</a:t>
            </a:r>
          </a:p>
          <a:p>
            <a:endParaRPr lang="ru-RU" dirty="0" smtClean="0"/>
          </a:p>
          <a:p>
            <a:r>
              <a:rPr lang="ru-RU" dirty="0" smtClean="0"/>
              <a:t>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«Авторская песня»</a:t>
            </a:r>
            <a:endParaRPr lang="ru-RU" sz="27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4" name="Picture 11" descr="ok0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28600" y="762000"/>
            <a:ext cx="2570162" cy="3024188"/>
          </a:xfrm>
          <a:prstGeom prst="rect">
            <a:avLst/>
          </a:prstGeom>
        </p:spPr>
      </p:pic>
      <p:pic>
        <p:nvPicPr>
          <p:cNvPr id="5" name="Picture 2" descr="C:\Users\Эксперт\Desktop\pv7425.bm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477000" y="3810000"/>
            <a:ext cx="2514600" cy="2895600"/>
          </a:xfrm>
          <a:prstGeom prst="rect">
            <a:avLst/>
          </a:prstGeom>
          <a:noFill/>
        </p:spPr>
      </p:pic>
      <p:pic>
        <p:nvPicPr>
          <p:cNvPr id="6" name="Picture 10" descr="0_5c7aa_95e66271_XL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477000" y="838200"/>
            <a:ext cx="2517775" cy="2952750"/>
          </a:xfrm>
          <a:prstGeom prst="rect">
            <a:avLst/>
          </a:prstGeom>
        </p:spPr>
      </p:pic>
      <p:pic>
        <p:nvPicPr>
          <p:cNvPr id="7" name="Picture 12" descr="22 (1)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228600" y="3810000"/>
            <a:ext cx="2590799" cy="289560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286000" y="1219201"/>
            <a:ext cx="45720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.      …Давайте понимать </a:t>
            </a:r>
          </a:p>
          <a:p>
            <a:r>
              <a:rPr lang="ru-RU" sz="2400" dirty="0" smtClean="0"/>
              <a:t>           друг друга с полуслова,</a:t>
            </a:r>
          </a:p>
          <a:p>
            <a:r>
              <a:rPr lang="ru-RU" sz="2400" dirty="0" smtClean="0"/>
              <a:t>        Чтоб, ошибившись раз, </a:t>
            </a:r>
          </a:p>
          <a:p>
            <a:r>
              <a:rPr lang="ru-RU" sz="2400" dirty="0" smtClean="0"/>
              <a:t>         не ошибаться снова, </a:t>
            </a:r>
          </a:p>
          <a:p>
            <a:r>
              <a:rPr lang="ru-RU" sz="2400" dirty="0" smtClean="0"/>
              <a:t>        Давайте жить, во всем </a:t>
            </a:r>
          </a:p>
          <a:p>
            <a:r>
              <a:rPr lang="ru-RU" sz="2400" dirty="0" smtClean="0"/>
              <a:t>         друг другу потакая, </a:t>
            </a:r>
          </a:p>
          <a:p>
            <a:r>
              <a:rPr lang="ru-RU" sz="2400" dirty="0" smtClean="0"/>
              <a:t>        Тем более, что жизнь                         </a:t>
            </a:r>
          </a:p>
          <a:p>
            <a:r>
              <a:rPr lang="ru-RU" sz="2400" dirty="0" smtClean="0"/>
              <a:t>         короткая такая.     </a:t>
            </a:r>
          </a:p>
          <a:p>
            <a:r>
              <a:rPr lang="ru-RU" sz="2400" dirty="0" smtClean="0"/>
              <a:t>                             Б. Окуджава                               </a:t>
            </a:r>
          </a:p>
          <a:p>
            <a:endParaRPr lang="ru-RU" sz="2400" dirty="0" smtClean="0"/>
          </a:p>
          <a:p>
            <a:r>
              <a:rPr lang="ru-RU" sz="2400" dirty="0" smtClean="0"/>
              <a:t>          … мыслить без формул,</a:t>
            </a:r>
          </a:p>
          <a:p>
            <a:pPr algn="ctr"/>
            <a:r>
              <a:rPr lang="ru-RU" sz="2400" dirty="0" smtClean="0"/>
              <a:t>    жить без наград  и </a:t>
            </a:r>
          </a:p>
          <a:p>
            <a:pPr algn="ctr"/>
            <a:r>
              <a:rPr lang="ru-RU" sz="2400" dirty="0" smtClean="0"/>
              <a:t>умирать без памятника…</a:t>
            </a:r>
          </a:p>
          <a:p>
            <a:pPr algn="ctr"/>
            <a:r>
              <a:rPr lang="ru-RU" sz="2400" dirty="0" smtClean="0"/>
              <a:t>                   В. Высоцкий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563562"/>
          </a:xfrm>
        </p:spPr>
        <p:txBody>
          <a:bodyPr>
            <a:noAutofit/>
          </a:bodyPr>
          <a:lstStyle/>
          <a:p>
            <a:r>
              <a:rPr lang="ru-RU" sz="3600" dirty="0" smtClean="0"/>
              <a:t>«Тихая лирика»  </a:t>
            </a:r>
            <a:r>
              <a:rPr lang="ru-RU" sz="2800" dirty="0" smtClean="0"/>
              <a:t>традиции Тютчева и Фета</a:t>
            </a:r>
            <a:endParaRPr lang="ru-RU" sz="2800" dirty="0"/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838200"/>
            <a:ext cx="23622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4" descr="C:\Documents and Settings\ADMIN\Рабочий стол\iCA9MT41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5600" y="838201"/>
            <a:ext cx="2238384" cy="3124200"/>
          </a:xfrm>
          <a:prstGeom prst="rect">
            <a:avLst/>
          </a:prstGeom>
          <a:noFill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8200" y="838200"/>
            <a:ext cx="20574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 descr="http://www.chistylist.ru/gall_avtor/Prasolov_A_T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514600" y="838200"/>
            <a:ext cx="2133600" cy="312420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152400" y="4038600"/>
            <a:ext cx="30480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rPr lang="ru-RU" sz="2400" b="1" dirty="0" smtClean="0"/>
              <a:t>Н.Рубцов: </a:t>
            </a:r>
          </a:p>
          <a:p>
            <a:pPr algn="ctr">
              <a:spcBef>
                <a:spcPts val="0"/>
              </a:spcBef>
              <a:buNone/>
            </a:pPr>
            <a:r>
              <a:rPr lang="ru-RU" sz="2400" dirty="0" smtClean="0"/>
              <a:t>Тихая моя родина!</a:t>
            </a:r>
          </a:p>
          <a:p>
            <a:pPr algn="ctr">
              <a:spcBef>
                <a:spcPts val="0"/>
              </a:spcBef>
              <a:buNone/>
            </a:pPr>
            <a:r>
              <a:rPr lang="ru-RU" sz="2400" dirty="0" smtClean="0"/>
              <a:t>Ивы, река, соловьи…</a:t>
            </a:r>
          </a:p>
          <a:p>
            <a:pPr algn="ctr">
              <a:spcBef>
                <a:spcPts val="0"/>
              </a:spcBef>
              <a:buNone/>
            </a:pPr>
            <a:r>
              <a:rPr lang="ru-RU" sz="2400" dirty="0" smtClean="0"/>
              <a:t>Мать моя здесь похоронена</a:t>
            </a:r>
          </a:p>
          <a:p>
            <a:pPr algn="ctr">
              <a:spcBef>
                <a:spcPts val="0"/>
              </a:spcBef>
              <a:buNone/>
            </a:pPr>
            <a:r>
              <a:rPr lang="ru-RU" sz="2400" dirty="0" smtClean="0"/>
              <a:t>В детские годы мои.</a:t>
            </a:r>
          </a:p>
          <a:p>
            <a:pPr algn="ctr">
              <a:spcBef>
                <a:spcPts val="0"/>
              </a:spcBef>
              <a:buNone/>
            </a:pPr>
            <a:endParaRPr lang="ru-RU" dirty="0" smtClean="0"/>
          </a:p>
        </p:txBody>
      </p:sp>
      <p:sp>
        <p:nvSpPr>
          <p:cNvPr id="9" name="Прямоугольник 8"/>
          <p:cNvSpPr/>
          <p:nvPr/>
        </p:nvSpPr>
        <p:spPr>
          <a:xfrm>
            <a:off x="6629400" y="4419600"/>
            <a:ext cx="2514600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Все умрём.</a:t>
            </a:r>
            <a:br>
              <a:rPr lang="ru-RU" sz="2400" dirty="0" smtClean="0"/>
            </a:br>
            <a:r>
              <a:rPr lang="ru-RU" sz="2400" dirty="0" smtClean="0"/>
              <a:t>Но есть резон</a:t>
            </a:r>
            <a:br>
              <a:rPr lang="ru-RU" sz="2400" dirty="0" smtClean="0"/>
            </a:br>
            <a:r>
              <a:rPr lang="ru-RU" sz="2400" dirty="0" smtClean="0"/>
              <a:t>В том, что ты рождён поэтом…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743200" y="4419600"/>
            <a:ext cx="39624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2400" dirty="0" smtClean="0"/>
              <a:t>Прославит нас или унизит,</a:t>
            </a:r>
          </a:p>
          <a:p>
            <a:pPr algn="ctr">
              <a:buNone/>
            </a:pPr>
            <a:r>
              <a:rPr lang="ru-RU" sz="2400" dirty="0" smtClean="0"/>
              <a:t>      Но все равно возьмет свое!</a:t>
            </a:r>
          </a:p>
          <a:p>
            <a:pPr algn="ctr">
              <a:buNone/>
            </a:pPr>
            <a:r>
              <a:rPr lang="ru-RU" sz="2400" dirty="0" smtClean="0"/>
              <a:t>       И не она от нас зависит,</a:t>
            </a:r>
          </a:p>
          <a:p>
            <a:pPr algn="ctr">
              <a:buNone/>
            </a:pPr>
            <a:r>
              <a:rPr lang="ru-RU" sz="2400" dirty="0" smtClean="0"/>
              <a:t>       А мы зависим от нее…</a:t>
            </a:r>
            <a:endParaRPr lang="ru-RU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868362"/>
          </a:xfrm>
        </p:spPr>
        <p:txBody>
          <a:bodyPr>
            <a:normAutofit fontScale="90000"/>
          </a:bodyPr>
          <a:lstStyle/>
          <a:p>
            <a:r>
              <a:rPr lang="ru-RU" sz="3200" dirty="0" smtClean="0"/>
              <a:t>Искусством сказать о главном, за частным угадывать всеобщее, за бытом – бытие…</a:t>
            </a:r>
            <a:endParaRPr lang="ru-RU" sz="3200" dirty="0"/>
          </a:p>
        </p:txBody>
      </p:sp>
      <p:pic>
        <p:nvPicPr>
          <p:cNvPr id="4" name="Picture 7" descr="тих лирика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8600" y="1295400"/>
            <a:ext cx="4191000" cy="2667000"/>
          </a:xfrm>
          <a:prstGeom prst="rect">
            <a:avLst/>
          </a:prstGeom>
          <a:noFill/>
        </p:spPr>
      </p:pic>
      <p:pic>
        <p:nvPicPr>
          <p:cNvPr id="6" name="Picture 4" descr="111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419600" y="3962400"/>
            <a:ext cx="47244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4495800" y="1524000"/>
            <a:ext cx="41148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buNone/>
            </a:pPr>
            <a:endParaRPr lang="ru-RU" sz="2400" dirty="0" smtClean="0"/>
          </a:p>
          <a:p>
            <a:pPr>
              <a:spcBef>
                <a:spcPts val="0"/>
              </a:spcBef>
              <a:buNone/>
            </a:pPr>
            <a:r>
              <a:rPr lang="ru-RU" sz="2400" dirty="0" smtClean="0"/>
              <a:t>Как я хочу, чтоб строчки эти</a:t>
            </a:r>
          </a:p>
          <a:p>
            <a:pPr>
              <a:spcBef>
                <a:spcPts val="0"/>
              </a:spcBef>
              <a:buNone/>
            </a:pPr>
            <a:r>
              <a:rPr lang="ru-RU" sz="2400" dirty="0" smtClean="0"/>
              <a:t>Забыли, что они слова,</a:t>
            </a:r>
          </a:p>
          <a:p>
            <a:pPr>
              <a:spcBef>
                <a:spcPts val="0"/>
              </a:spcBef>
              <a:buNone/>
            </a:pPr>
            <a:r>
              <a:rPr lang="ru-RU" sz="2400" dirty="0" smtClean="0"/>
              <a:t>А стали: небо, крыши, ветер,</a:t>
            </a:r>
          </a:p>
          <a:p>
            <a:pPr>
              <a:spcBef>
                <a:spcPts val="0"/>
              </a:spcBef>
              <a:buNone/>
            </a:pPr>
            <a:r>
              <a:rPr lang="ru-RU" sz="2400" dirty="0" smtClean="0"/>
              <a:t>Сырых бульваров дерева!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76200" y="4267200"/>
            <a:ext cx="43434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rPr lang="ru-RU" sz="2400" dirty="0" smtClean="0"/>
              <a:t>Чтоб из распахнутой страницы, </a:t>
            </a:r>
          </a:p>
          <a:p>
            <a:pPr>
              <a:spcBef>
                <a:spcPts val="0"/>
              </a:spcBef>
              <a:buNone/>
            </a:pPr>
            <a:r>
              <a:rPr lang="ru-RU" sz="2400" dirty="0" smtClean="0"/>
              <a:t>Как из открытого окна,</a:t>
            </a:r>
          </a:p>
          <a:p>
            <a:pPr>
              <a:spcBef>
                <a:spcPts val="0"/>
              </a:spcBef>
              <a:buNone/>
            </a:pPr>
            <a:r>
              <a:rPr lang="ru-RU" sz="2400" dirty="0" smtClean="0"/>
              <a:t>Раздался свет, запели птицы,</a:t>
            </a:r>
          </a:p>
          <a:p>
            <a:pPr>
              <a:spcBef>
                <a:spcPts val="0"/>
              </a:spcBef>
              <a:buNone/>
            </a:pPr>
            <a:r>
              <a:rPr lang="ru-RU" sz="2400" dirty="0" smtClean="0"/>
              <a:t>Дохнула жизни глубина.</a:t>
            </a:r>
          </a:p>
          <a:p>
            <a:pPr algn="r">
              <a:spcBef>
                <a:spcPts val="0"/>
              </a:spcBef>
              <a:buNone/>
            </a:pPr>
            <a:r>
              <a:rPr lang="ru-RU" sz="2400" dirty="0" smtClean="0"/>
              <a:t>В. Соколов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Испытание  поэзии гласностью…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685800"/>
            <a:ext cx="8991600" cy="61722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ru-RU" sz="2300" dirty="0" smtClean="0"/>
              <a:t>Давайте что-то делать,          Гражданин второсортной эпохи, гордо</a:t>
            </a:r>
          </a:p>
          <a:p>
            <a:pPr>
              <a:spcBef>
                <a:spcPts val="0"/>
              </a:spcBef>
              <a:buNone/>
            </a:pPr>
            <a:r>
              <a:rPr lang="ru-RU" sz="2300" dirty="0" smtClean="0"/>
              <a:t>чтоб духу не пропасть,          признаю я товаром второго сорта</a:t>
            </a:r>
          </a:p>
          <a:p>
            <a:pPr>
              <a:spcBef>
                <a:spcPts val="0"/>
              </a:spcBef>
              <a:buNone/>
            </a:pPr>
            <a:r>
              <a:rPr lang="ru-RU" sz="2300" dirty="0" smtClean="0"/>
              <a:t>чтоб не глумилась челядь    свои лучшие мысли, и дням грядущим</a:t>
            </a:r>
          </a:p>
          <a:p>
            <a:pPr>
              <a:spcBef>
                <a:spcPts val="0"/>
              </a:spcBef>
              <a:buNone/>
            </a:pPr>
            <a:r>
              <a:rPr lang="ru-RU" sz="2300" dirty="0" smtClean="0"/>
              <a:t> и не кичилась власть…         я дарю их, как опыт борьбы с удушьем.</a:t>
            </a:r>
          </a:p>
          <a:p>
            <a:pPr>
              <a:spcBef>
                <a:spcPts val="0"/>
              </a:spcBef>
              <a:buNone/>
            </a:pPr>
            <a:r>
              <a:rPr lang="ru-RU" sz="2300" dirty="0" smtClean="0"/>
              <a:t>                      Б. Чичибабин                                                    И. Бродский</a:t>
            </a:r>
          </a:p>
          <a:p>
            <a:pPr>
              <a:spcBef>
                <a:spcPts val="0"/>
              </a:spcBef>
              <a:buNone/>
            </a:pPr>
            <a:r>
              <a:rPr lang="ru-RU" sz="2300" dirty="0" smtClean="0"/>
              <a:t>                 </a:t>
            </a:r>
          </a:p>
        </p:txBody>
      </p:sp>
      <p:pic>
        <p:nvPicPr>
          <p:cNvPr id="4" name="Picture 2" descr="http://www.people.su/images/catalog/main/npid_12183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2819400"/>
            <a:ext cx="3733800" cy="3886200"/>
          </a:xfrm>
          <a:prstGeom prst="rect">
            <a:avLst/>
          </a:prstGeom>
          <a:noFill/>
        </p:spPr>
      </p:pic>
      <p:pic>
        <p:nvPicPr>
          <p:cNvPr id="5" name="Picture 4" descr="http://www.nyjewishimprints.info/B/Brodsky%20J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86200" y="2819400"/>
            <a:ext cx="5105400" cy="3886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Поэзия постмодернизма</a:t>
            </a:r>
            <a:endParaRPr lang="ru-RU" dirty="0"/>
          </a:p>
        </p:txBody>
      </p:sp>
      <p:sp>
        <p:nvSpPr>
          <p:cNvPr id="13" name="Содержимое 12"/>
          <p:cNvSpPr>
            <a:spLocks noGrp="1"/>
          </p:cNvSpPr>
          <p:nvPr>
            <p:ph idx="1"/>
          </p:nvPr>
        </p:nvSpPr>
        <p:spPr>
          <a:xfrm>
            <a:off x="0" y="914400"/>
            <a:ext cx="8991600" cy="57150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ru-RU" sz="2400" dirty="0" smtClean="0"/>
              <a:t>Я слышу в чужих стихах, я вижу в любой строке: </a:t>
            </a:r>
          </a:p>
          <a:p>
            <a:pPr>
              <a:spcBef>
                <a:spcPts val="0"/>
              </a:spcBef>
              <a:buNone/>
            </a:pPr>
            <a:r>
              <a:rPr lang="ru-RU" sz="2400" dirty="0" smtClean="0"/>
              <a:t>Все выстрадано, все высказано, все найдено </a:t>
            </a:r>
          </a:p>
          <a:p>
            <a:pPr>
              <a:spcBef>
                <a:spcPts val="0"/>
              </a:spcBef>
              <a:buNone/>
            </a:pPr>
            <a:r>
              <a:rPr lang="ru-RU" sz="2400" dirty="0" smtClean="0"/>
              <a:t>                                                                        до меня. </a:t>
            </a:r>
          </a:p>
          <a:p>
            <a:pPr>
              <a:spcBef>
                <a:spcPts val="0"/>
              </a:spcBef>
              <a:buNone/>
            </a:pPr>
            <a:r>
              <a:rPr lang="ru-RU" sz="2400" dirty="0" smtClean="0"/>
              <a:t>Зачем же тогда, зачем - опять карандаш в руке </a:t>
            </a:r>
          </a:p>
          <a:p>
            <a:pPr>
              <a:spcBef>
                <a:spcPts val="0"/>
              </a:spcBef>
              <a:buNone/>
            </a:pPr>
            <a:r>
              <a:rPr lang="ru-RU" sz="2400" dirty="0" smtClean="0"/>
              <a:t>И снова тетрадь открылась, Как захлопнулась </a:t>
            </a:r>
          </a:p>
          <a:p>
            <a:pPr>
              <a:spcBef>
                <a:spcPts val="0"/>
              </a:spcBef>
              <a:buNone/>
            </a:pPr>
            <a:r>
              <a:rPr lang="ru-RU" sz="2400" dirty="0" smtClean="0"/>
              <a:t>                                                                       западня!</a:t>
            </a:r>
          </a:p>
          <a:p>
            <a:pPr>
              <a:spcBef>
                <a:spcPts val="0"/>
              </a:spcBef>
              <a:buNone/>
            </a:pPr>
            <a:r>
              <a:rPr lang="ru-RU" sz="2400" dirty="0" smtClean="0"/>
              <a:t>                                                                Татьяна Бек</a:t>
            </a:r>
          </a:p>
          <a:p>
            <a:pPr>
              <a:spcBef>
                <a:spcPts val="0"/>
              </a:spcBef>
              <a:buNone/>
            </a:pPr>
            <a:r>
              <a:rPr lang="ru-RU" sz="2400" dirty="0" smtClean="0"/>
              <a:t>                                                              Иван Жданов      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124200" y="4419600"/>
            <a:ext cx="60198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Мороз в конце зимы трясет сухой  гербарий</a:t>
            </a:r>
          </a:p>
          <a:p>
            <a:r>
              <a:rPr lang="ru-RU" sz="2400" dirty="0" smtClean="0"/>
              <a:t>и гонит по стеклу безмолвный шум травы,</a:t>
            </a:r>
          </a:p>
          <a:p>
            <a:r>
              <a:rPr lang="ru-RU" sz="2400" dirty="0" smtClean="0"/>
              <a:t>и млечные стволы хрипят в его пожаре,</a:t>
            </a:r>
          </a:p>
          <a:p>
            <a:r>
              <a:rPr lang="ru-RU" sz="2400" dirty="0" smtClean="0"/>
              <a:t>на прорези пустот накладывая швы.</a:t>
            </a:r>
          </a:p>
          <a:p>
            <a:r>
              <a:rPr lang="ru-RU" sz="2400" dirty="0" smtClean="0"/>
              <a:t>                             Иван Жданов</a:t>
            </a:r>
            <a:endParaRPr lang="ru-RU" sz="2400" dirty="0"/>
          </a:p>
        </p:txBody>
      </p:sp>
      <p:sp>
        <p:nvSpPr>
          <p:cNvPr id="25604" name="AutoShape 4" descr="https://s3.45parallel.org/images/2014/zhdanov_ivan_1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5608" name="Picture 8" descr="http://www.personbio.com/img/6612/6612_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581400"/>
            <a:ext cx="2971800" cy="2590800"/>
          </a:xfrm>
          <a:prstGeom prst="rect">
            <a:avLst/>
          </a:prstGeom>
          <a:noFill/>
        </p:spPr>
      </p:pic>
      <p:pic>
        <p:nvPicPr>
          <p:cNvPr id="25610" name="Picture 10" descr="http://www.studia-vasin.ru/images/antalogi/bek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0" y="914400"/>
            <a:ext cx="2286000" cy="304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Выбираем эпиграф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8839200" cy="52578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Быть поэтом – это значит то </a:t>
            </a:r>
            <a:r>
              <a:rPr lang="ru-RU" dirty="0" smtClean="0"/>
              <a:t>же,</a:t>
            </a:r>
          </a:p>
          <a:p>
            <a:pPr>
              <a:buNone/>
            </a:pPr>
            <a:r>
              <a:rPr lang="ru-RU" dirty="0" smtClean="0"/>
              <a:t>Если </a:t>
            </a:r>
            <a:r>
              <a:rPr lang="ru-RU" dirty="0" smtClean="0"/>
              <a:t>правды жизни не нарушить, </a:t>
            </a:r>
          </a:p>
          <a:p>
            <a:pPr>
              <a:buNone/>
            </a:pPr>
            <a:r>
              <a:rPr lang="ru-RU" dirty="0" err="1" smtClean="0"/>
              <a:t>Рубцевать</a:t>
            </a:r>
            <a:r>
              <a:rPr lang="ru-RU" dirty="0" smtClean="0"/>
              <a:t> себя по нежной коже,</a:t>
            </a:r>
          </a:p>
          <a:p>
            <a:pPr>
              <a:buNone/>
            </a:pPr>
            <a:r>
              <a:rPr lang="ru-RU" dirty="0" smtClean="0"/>
              <a:t>Кровью чувств ласкать чужие </a:t>
            </a:r>
            <a:r>
              <a:rPr lang="ru-RU" dirty="0" smtClean="0"/>
              <a:t>души… </a:t>
            </a:r>
          </a:p>
          <a:p>
            <a:pPr>
              <a:buNone/>
            </a:pPr>
            <a:r>
              <a:rPr lang="ru-RU" dirty="0" smtClean="0"/>
              <a:t>С</a:t>
            </a:r>
            <a:r>
              <a:rPr lang="ru-RU" dirty="0" smtClean="0"/>
              <a:t>. </a:t>
            </a:r>
            <a:r>
              <a:rPr lang="ru-RU" dirty="0" smtClean="0"/>
              <a:t>Есенин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                                      Я </a:t>
            </a:r>
            <a:r>
              <a:rPr lang="ru-RU" dirty="0" smtClean="0"/>
              <a:t>не знаю, как остальные, </a:t>
            </a:r>
          </a:p>
          <a:p>
            <a:pPr>
              <a:buNone/>
            </a:pPr>
            <a:r>
              <a:rPr lang="ru-RU" dirty="0" smtClean="0"/>
              <a:t>                                        Но </a:t>
            </a:r>
            <a:r>
              <a:rPr lang="ru-RU" dirty="0" smtClean="0"/>
              <a:t>я чувствую жесточайшую</a:t>
            </a:r>
          </a:p>
          <a:p>
            <a:pPr>
              <a:buNone/>
            </a:pPr>
            <a:r>
              <a:rPr lang="ru-RU" dirty="0" smtClean="0"/>
              <a:t>                                        Не </a:t>
            </a:r>
            <a:r>
              <a:rPr lang="ru-RU" dirty="0" smtClean="0"/>
              <a:t>по прошлому ностальгию-</a:t>
            </a:r>
          </a:p>
          <a:p>
            <a:pPr>
              <a:buNone/>
            </a:pPr>
            <a:r>
              <a:rPr lang="ru-RU" dirty="0" smtClean="0"/>
              <a:t>                                        </a:t>
            </a:r>
            <a:r>
              <a:rPr lang="ru-RU" dirty="0" smtClean="0"/>
              <a:t>Ностальгию по настоящему</a:t>
            </a:r>
            <a:r>
              <a:rPr lang="ru-RU" dirty="0" smtClean="0"/>
              <a:t>…</a:t>
            </a:r>
          </a:p>
          <a:p>
            <a:pPr>
              <a:buNone/>
            </a:pPr>
            <a:r>
              <a:rPr lang="ru-RU" dirty="0" smtClean="0"/>
              <a:t>                                         А</a:t>
            </a:r>
            <a:r>
              <a:rPr lang="ru-RU" dirty="0" smtClean="0"/>
              <a:t>. </a:t>
            </a:r>
            <a:r>
              <a:rPr lang="ru-RU" dirty="0" smtClean="0"/>
              <a:t>Вознесенский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Выбираем эпиграф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8686800" cy="470916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     …</a:t>
            </a:r>
            <a:r>
              <a:rPr lang="ru-RU" dirty="0" smtClean="0"/>
              <a:t>проложить метафорические ходы на глубину </a:t>
            </a:r>
            <a:r>
              <a:rPr lang="ru-RU" dirty="0" smtClean="0"/>
              <a:t>смысла. </a:t>
            </a:r>
          </a:p>
          <a:p>
            <a:pPr>
              <a:buNone/>
            </a:pPr>
            <a:r>
              <a:rPr lang="ru-RU" dirty="0" smtClean="0"/>
              <a:t>                                                              Т</a:t>
            </a:r>
            <a:r>
              <a:rPr lang="ru-RU" dirty="0" smtClean="0"/>
              <a:t>. </a:t>
            </a:r>
            <a:r>
              <a:rPr lang="ru-RU" dirty="0" err="1" smtClean="0"/>
              <a:t>Кибирев</a:t>
            </a: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    Поэзия </a:t>
            </a:r>
            <a:r>
              <a:rPr lang="ru-RU" dirty="0" smtClean="0"/>
              <a:t>– бесконечное царство </a:t>
            </a:r>
            <a:r>
              <a:rPr lang="ru-RU" dirty="0" smtClean="0"/>
              <a:t>духа</a:t>
            </a:r>
            <a:r>
              <a:rPr lang="ru-RU" dirty="0" smtClean="0"/>
              <a:t>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   Поэзия </a:t>
            </a:r>
            <a:r>
              <a:rPr lang="ru-RU" dirty="0" smtClean="0"/>
              <a:t>была самой универсальной </a:t>
            </a:r>
            <a:r>
              <a:rPr lang="ru-RU" dirty="0" smtClean="0"/>
              <a:t>и всеобъемлющей </a:t>
            </a:r>
            <a:r>
              <a:rPr lang="ru-RU" dirty="0" smtClean="0"/>
              <a:t>наставницей рода человеческого и еще продолжает быть </a:t>
            </a:r>
            <a:r>
              <a:rPr lang="ru-RU" dirty="0" smtClean="0"/>
              <a:t>ею.</a:t>
            </a:r>
          </a:p>
          <a:p>
            <a:pPr>
              <a:buNone/>
            </a:pPr>
            <a:r>
              <a:rPr lang="ru-RU" dirty="0" smtClean="0"/>
              <a:t>                                                                      Гегель  </a:t>
            </a:r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rPr lang="ru-RU" dirty="0" smtClean="0"/>
              <a:t>1. Выпускникам</a:t>
            </a:r>
            <a:r>
              <a:rPr lang="ru-RU" dirty="0" smtClean="0"/>
              <a:t>, осуществляющим подготовку к ЕГЭ по литературе, выполнить контрольный тест по теме.</a:t>
            </a:r>
          </a:p>
          <a:p>
            <a:pPr lvl="0">
              <a:buNone/>
            </a:pPr>
            <a:r>
              <a:rPr lang="ru-RU" smtClean="0"/>
              <a:t>2. Групповой </a:t>
            </a:r>
            <a:r>
              <a:rPr lang="ru-RU" dirty="0" smtClean="0"/>
              <a:t>проект литературной гостиной на тему, навеянную нашей встречей сегодня: творчеству поэта, лирическому произведению; отдельному направлению в поэзии этого периода; сквозной теме, нравственным исканиям поэтов и т.д.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E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E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244</TotalTime>
  <Words>673</Words>
  <PresentationFormat>Экран (4:3)</PresentationFormat>
  <Paragraphs>113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Апекс</vt:lpstr>
      <vt:lpstr>Полвека русской Поэзии (50-90 гг. XX ВЕКА) </vt:lpstr>
      <vt:lpstr>«Поэзия победителей»                                   Гениальное поколение</vt:lpstr>
      <vt:lpstr>«Прозы кристальной крупицы…»</vt:lpstr>
      <vt:lpstr> «Громкая поэзия»                      …на штурм отчаянно полезли,  вернув                                                           отобранный         при  обыске                              хрустальный башмачок                                                                        поэзии…</vt:lpstr>
      <vt:lpstr>Поэты-«шестидесятники»</vt:lpstr>
      <vt:lpstr>«Авторская песня»</vt:lpstr>
      <vt:lpstr>«Тихая лирика»  традиции Тютчева и Фета</vt:lpstr>
      <vt:lpstr>Искусством сказать о главном, за частным угадывать всеобщее, за бытом – бытие…</vt:lpstr>
      <vt:lpstr>Испытание  поэзии гласностью…</vt:lpstr>
      <vt:lpstr>Поэзия постмодернизма</vt:lpstr>
      <vt:lpstr>Выбираем эпиграф</vt:lpstr>
      <vt:lpstr>Выбираем эпиграф</vt:lpstr>
      <vt:lpstr>Домашнее задание: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Нас не надо жалеть, ведь и мы никакого не жалели. Мы пред нашим комбатом, как пред Господом Богом,  чисты. На живых порыжели от крови и пота шинели,  на могилах у мёртвых расцвели голубые цветы…</dc:title>
  <cp:lastModifiedBy>User</cp:lastModifiedBy>
  <cp:revision>30</cp:revision>
  <dcterms:modified xsi:type="dcterms:W3CDTF">2017-02-04T05:35:03Z</dcterms:modified>
</cp:coreProperties>
</file>